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265dc93b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265dc93b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2126d86e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2126d86e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1a5ea8da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1a5ea8da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a5ea8da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a5ea8da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2126d86e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2126d86e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2126d86e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2126d86e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1a5ea8da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1a5ea8da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Vimal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2126d86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2126d86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2126d86e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2126d86e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1a5ea8da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1a5ea8da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1cc16a55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1cc16a55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1a5ea8da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1a5ea8da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126d86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2126d86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2126d86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2126d86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1a5ea8da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1a5ea8da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1a5ea8da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1a5ea8da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5f83d05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5f83d05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5270475" y="0"/>
            <a:ext cx="3873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411350" y="488555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 rot="10800000">
            <a:off x="5327175" y="-7800"/>
            <a:ext cx="3816900" cy="514860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ites.google.com/miamioh.edu/craigslist/home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212 Final Presentation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Vimal Vinod, Tim Sullivan, Dean Zambrotta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Conceptual Design 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- Content Diagram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225" y="942138"/>
            <a:ext cx="3566475" cy="3259225"/>
          </a:xfrm>
          <a:prstGeom prst="rect">
            <a:avLst/>
          </a:prstGeom>
          <a:noFill/>
          <a:ln cap="flat" cmpd="sng" w="25400">
            <a:solidFill>
              <a:srgbClr val="231F2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5175" y="12854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Displays the actions that a user would take within our newly redesigned system and the system responses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Highlights the following: 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the user of our system would proceed from the main page of our website to then entering in search parameters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Viewing the results to then entering in the general area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Making use of the map to further narrow down the search parameters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Interaction Styles, </a:t>
            </a: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</a:t>
            </a: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lements. and Devices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025" y="1019675"/>
            <a:ext cx="4138874" cy="31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 chose to use the interaction devices of keyboard and mouse/mousepad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 site can also be accessed via mobile phone (touch screen)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keyboard and mouse are familiar to many users. They are very accurate and, as a result, more information can be represented on the screen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Prototype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created a high fidelity prototype because that gave us the most leeway </a:t>
            </a:r>
            <a:r>
              <a:rPr lang="en" sz="2000"/>
              <a:t>when</a:t>
            </a:r>
            <a:r>
              <a:rPr lang="en" sz="2000"/>
              <a:t> it came to user evaluations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Closer to a final product that is working too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many features not on old website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https://sites.google.com/miamioh.edu/craigslist/home</a:t>
            </a:r>
            <a:r>
              <a:rPr lang="en" sz="2000"/>
              <a:t>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450" y="1421763"/>
            <a:ext cx="3333752" cy="229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Evaluation - Cognitive Walkthrough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Had two users in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college aged student from Miami University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Middle Aged Man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study - dorm and home office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Cognitive Walkthrough: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two users - 1 college and 1 middle aged man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Found that they could both do task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Middle aged man slower to finish - not by much though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800" y="1054263"/>
            <a:ext cx="3034976" cy="303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Evaluation - Cognitive Walkthrough Cont.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Found that both users did not think that there were any serious issues with the new UI in terms of completing subgoals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Example: Changing map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Old UI - Hard to find and change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New UI - Easy to find and change</a:t>
            </a:r>
            <a:endParaRPr sz="2100"/>
          </a:p>
        </p:txBody>
      </p:sp>
      <p:pic>
        <p:nvPicPr>
          <p:cNvPr descr="Screen Shot 2022-03-30 at 1.36.03 AM.png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3425" y="518075"/>
            <a:ext cx="2522499" cy="410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Evaluation - Heuristic Evaluation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Conducted </a:t>
            </a:r>
            <a:r>
              <a:rPr lang="en" sz="2100"/>
              <a:t>heuristic</a:t>
            </a:r>
            <a:r>
              <a:rPr lang="en" sz="2100"/>
              <a:t> evaluation on all 3 users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Majority found that the new UI had no issues for 6/10 of the principles of Nielsen’s Heuristic Evaluation Guidelines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Only major issue had to do with design of subpages being not consistent throughout and error messages not displayed</a:t>
            </a:r>
            <a:endParaRPr sz="2100"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397" y="953863"/>
            <a:ext cx="2926924" cy="32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Lessons Learned - Challenges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Coordination outside of class was one of our biggest challenges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Another challenge we faced was making sure that we completed our work on schedule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Another challenge was making sure we answered all questions </a:t>
            </a:r>
            <a:r>
              <a:rPr lang="en" sz="2100"/>
              <a:t>thoroughly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Another challenge was with user testing and interviews</a:t>
            </a:r>
            <a:endParaRPr sz="2100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675" y="1707875"/>
            <a:ext cx="3410676" cy="17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Lessons Learned - Favorite Experiences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Creating the new UI was interesting - especially </a:t>
            </a:r>
            <a:r>
              <a:rPr lang="en" sz="2100"/>
              <a:t>the coding of the custom google search engine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Interviewing the users, though challenging, was also fun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Finishing our assignments were also fun because they could be very long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Comparing our new UI to the old was fun too</a:t>
            </a:r>
            <a:endParaRPr sz="2100"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200" y="1503625"/>
            <a:ext cx="3202775" cy="213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Thank You! Questions?</a:t>
            </a:r>
            <a:endParaRPr sz="6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Description of System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rgbClr val="2D3B45"/>
                </a:solidFill>
              </a:rPr>
              <a:t>The user interface of “craigslist.com” looks like something a person from the 1990s or early 2000s designed and never updated.</a:t>
            </a:r>
            <a:endParaRPr sz="2100">
              <a:solidFill>
                <a:srgbClr val="2D3B45"/>
              </a:solidFill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rgbClr val="2D3B45"/>
                </a:solidFill>
              </a:rPr>
              <a:t>This was the biggest reason why we chose to redesign this system. The Craigslist website is made up primarily of links. </a:t>
            </a:r>
            <a:endParaRPr sz="2100">
              <a:solidFill>
                <a:srgbClr val="2D3B45"/>
              </a:solidFill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3B45"/>
              </a:buClr>
              <a:buSzPts val="2100"/>
              <a:buChar char="●"/>
            </a:pPr>
            <a:r>
              <a:rPr lang="en" sz="2100">
                <a:solidFill>
                  <a:srgbClr val="2D3B45"/>
                </a:solidFill>
              </a:rPr>
              <a:t>Majority of screen composed of links</a:t>
            </a:r>
            <a:endParaRPr sz="2100">
              <a:solidFill>
                <a:srgbClr val="2D3B45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225" y="1305950"/>
            <a:ext cx="3083776" cy="25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The System - craigslist.com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8000"/>
            <a:ext cx="4693500" cy="3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Redundant links on the </a:t>
            </a:r>
            <a:r>
              <a:rPr lang="en" sz="2100"/>
              <a:t>left-hand</a:t>
            </a:r>
            <a:r>
              <a:rPr lang="en" sz="2100"/>
              <a:t> and bottom-hand sides of the system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Clunky line of links to move over to nearby cities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“craigslist joe” - A link to a 2012 documentary about craigslist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“craig newmark philanthropies” - Another irrelevant link</a:t>
            </a:r>
            <a:endParaRPr sz="21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825" y="899121"/>
            <a:ext cx="1560300" cy="3635618"/>
          </a:xfrm>
          <a:prstGeom prst="rect">
            <a:avLst/>
          </a:prstGeom>
          <a:noFill/>
          <a:ln cap="flat" cmpd="sng" w="9525">
            <a:solidFill>
              <a:srgbClr val="2D3B4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700" y="4665055"/>
            <a:ext cx="3402301" cy="230545"/>
          </a:xfrm>
          <a:prstGeom prst="rect">
            <a:avLst/>
          </a:prstGeom>
          <a:noFill/>
          <a:ln cap="flat" cmpd="sng" w="9525">
            <a:solidFill>
              <a:srgbClr val="2D3B4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9196" y="886975"/>
            <a:ext cx="721729" cy="3659926"/>
          </a:xfrm>
          <a:prstGeom prst="rect">
            <a:avLst/>
          </a:prstGeom>
          <a:noFill/>
          <a:ln cap="flat" cmpd="sng" w="9525">
            <a:solidFill>
              <a:srgbClr val="2D3B4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Users - User Profile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created two user profiles in our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kind were: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12-25 and male or female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be able bodied or disabled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have some education (up to college)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motivated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 literate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second kind were: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40-80+ and male or female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be able bodied or disabled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have some education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Could be motivated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 illiterate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550" y="1261663"/>
            <a:ext cx="1746775" cy="26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9025" y="1800759"/>
            <a:ext cx="1535100" cy="15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User Persona Example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i="1" lang="en" sz="1400">
                <a:solidFill>
                  <a:srgbClr val="000000"/>
                </a:solidFill>
              </a:rPr>
              <a:t>Technology Proficiency: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Everyday use of computers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Confident with technology</a:t>
            </a:r>
            <a:endParaRPr>
              <a:solidFill>
                <a:srgbClr val="000000"/>
              </a:solidFill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i="1" lang="en" sz="1400">
                <a:solidFill>
                  <a:srgbClr val="000000"/>
                </a:solidFill>
              </a:rPr>
              <a:t>Motivator and Frustrations (Pain Points):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Long wait times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Bad cell services</a:t>
            </a:r>
            <a:endParaRPr>
              <a:solidFill>
                <a:srgbClr val="000000"/>
              </a:solidFill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i="1" lang="en" sz="1400">
                <a:solidFill>
                  <a:srgbClr val="000000"/>
                </a:solidFill>
              </a:rPr>
              <a:t>Personal Hobbies: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Working out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Blogging about his experience in the logistics world</a:t>
            </a:r>
            <a:endParaRPr>
              <a:solidFill>
                <a:srgbClr val="000000"/>
              </a:solidFill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i="1" lang="en" sz="1400">
                <a:solidFill>
                  <a:srgbClr val="000000"/>
                </a:solidFill>
              </a:rPr>
              <a:t>Aspirations and Goals:</a:t>
            </a: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To become a manager in the logistics division of his company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425" y="459550"/>
            <a:ext cx="2265200" cy="22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209075" y="2797625"/>
            <a:ext cx="2775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latin typeface="Playfair Display"/>
                <a:ea typeface="Playfair Display"/>
                <a:cs typeface="Playfair Display"/>
                <a:sym typeface="Playfair Display"/>
              </a:rPr>
              <a:t>Age: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24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latin typeface="Playfair Display"/>
                <a:ea typeface="Playfair Display"/>
                <a:cs typeface="Playfair Display"/>
                <a:sym typeface="Playfair Display"/>
              </a:rPr>
              <a:t>Marital Status: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Not married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latin typeface="Playfair Display"/>
                <a:ea typeface="Playfair Display"/>
                <a:cs typeface="Playfair Display"/>
                <a:sym typeface="Playfair Display"/>
              </a:rPr>
              <a:t>Occupation: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Logistics Salesman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latin typeface="Playfair Display"/>
                <a:ea typeface="Playfair Display"/>
                <a:cs typeface="Playfair Display"/>
                <a:sym typeface="Playfair Display"/>
              </a:rPr>
              <a:t>Education: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College - Undergraduate Degree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latin typeface="Playfair Display"/>
                <a:ea typeface="Playfair Display"/>
                <a:cs typeface="Playfair Display"/>
                <a:sym typeface="Playfair Display"/>
              </a:rPr>
              <a:t>Hobbies: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Working out, Watching the Office, Hiking, and traveling the world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Example </a:t>
            </a: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User Journey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45725" y="1362250"/>
            <a:ext cx="5987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Channels: Personal laptop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User steps: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User navigates to Craigslist.com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User looks for a search radius to search for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User searches for sneakers to buy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Pain Points: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Difficulty navigating the home page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Struggles to change search location to his hometown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Touchpoints: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User navigates to search results for the sneakers in his hometown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Selects a pair that he likes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Contacts a seller to make a payment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050" y="1692987"/>
            <a:ext cx="3359949" cy="232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Investigation/Analysis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Created a concrete use case and </a:t>
            </a:r>
            <a:r>
              <a:rPr lang="en" sz="2100"/>
              <a:t>cognitive</a:t>
            </a:r>
            <a:r>
              <a:rPr lang="en" sz="2100"/>
              <a:t> walkthrough along with interviewing users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Found through interviewing users that they all had trouble figuring out how to change search location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Cognitive walkthrough and concrete use case helped guide users </a:t>
            </a:r>
            <a:endParaRPr sz="21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450" y="1742800"/>
            <a:ext cx="3315750" cy="16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119900" y="390125"/>
            <a:ext cx="4902600" cy="6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Conceptual Design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119900" y="1202225"/>
            <a:ext cx="4902600" cy="3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Low-Fidelity prototype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to identify what functions the screen should support before building the layout of a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Concrete Use Case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Object-Attribute-Action Table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Content Diagram:</a:t>
            </a:r>
            <a:r>
              <a:rPr lang="en"/>
              <a:t> R</a:t>
            </a:r>
            <a:r>
              <a:rPr lang="en"/>
              <a:t>epresents the underlying organization and structure of the UI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Made up of Containers, Links, and functions of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Diagram varies from final UI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650" y="0"/>
            <a:ext cx="3874350" cy="2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9650" y="2640850"/>
            <a:ext cx="3874350" cy="25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Design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75" y="1029488"/>
            <a:ext cx="3585902" cy="40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225" y="1029500"/>
            <a:ext cx="3793076" cy="3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